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57" r:id="rId5"/>
    <p:sldId id="260" r:id="rId6"/>
    <p:sldId id="258" r:id="rId7"/>
    <p:sldId id="259" r:id="rId8"/>
    <p:sldId id="264" r:id="rId9"/>
    <p:sldId id="262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9" autoAdjust="0"/>
    <p:restoredTop sz="94469"/>
  </p:normalViewPr>
  <p:slideViewPr>
    <p:cSldViewPr snapToGrid="0">
      <p:cViewPr varScale="1">
        <p:scale>
          <a:sx n="109" d="100"/>
          <a:sy n="109" d="100"/>
        </p:scale>
        <p:origin x="4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89B3-29A2-284E-AF3E-8C4BA26EB6A9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50E1-CA57-8E40-A2E9-544D07413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created this Acrostic poem that embeds all that we can do to ensure justice for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5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3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can do this… remembering we are guided and guarded always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50E1-CA57-8E40-A2E9-544D074138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2053-3558-45C4-A8FB-5416CFE7C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68BB8-7912-4056-B2C8-9065226CB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2F70-A53D-4370-BEFA-7ADA5EAE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496D9-FEC4-41F5-8C13-DDA5CA78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C4FAA-CC89-4187-9FC8-31CC3B1A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4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17BE-023D-4C32-A4A9-46C294D9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12CE0-9C35-4C7B-8BE5-4BE56D91F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52BB-DA49-44D2-951F-BC6D0B04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D5A32-C961-4982-8BB6-65FFBB42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5004-7E7C-4AFE-A711-3276C9EC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52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8F201-4B45-4CA3-AB64-096690BCF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A0C25-001A-4EDD-B7CD-2B74D9136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E4931-F185-41B5-AD49-DDD8CAF6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9DFE-C32A-4542-A3D0-E2A39B2D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51D2-EDCA-4CCE-984F-C350BC70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06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5961-2799-423C-B397-B93D25DA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A8A9-5D6B-4B4D-95CF-CDF8A904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DB37-FEB7-421C-8357-B1F486CC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DAC0E-31B7-4B52-B4DF-5AD41EE4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A580A-8753-4C11-B75B-4312A7F6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14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A27A-C411-454D-860B-7897E4C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B965-5F91-4598-AA42-F6EF586B9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39905-A140-476B-90F6-FC34ACF4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9545A-4ED7-4D24-BF07-9E1C5C4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EBCBE-3BE9-4FB4-9E43-BA57347E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0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F419-B8B1-4B51-B993-AB940AB4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B7A8-E9A9-4BBD-97EA-D45405D70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6D954-03F2-4099-8248-BEB3F41BB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0B0A1-C3AD-4B2D-A42D-374536CC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DF781-29EC-4B7E-82E6-CCFF9926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4C352-FA70-4D9E-AE6C-BC365E94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80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2ED4-96E0-4D1D-85A6-1BD1AA9E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AED08-0120-4B2E-B8B3-BB500888E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1D127-D78C-486A-98D2-2F27878CE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10F4E-AB41-4CFB-98F8-8E65C0B81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6585D-363D-4735-A39E-62FB12665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77526-9A61-486D-8E1B-94AF5872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639DA-C723-4D89-A0D5-16969ADC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4176B-F269-41EE-92B3-9F947C0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83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9488-7683-4E5E-A0BB-0771238B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1B5A6-0EB7-4641-85D8-2E2BFE9E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3DBAD-7DB8-438D-A1E8-2EE97CF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5EF9C-76DE-4E9F-A7C3-FB251DAE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4D2CF-8B6E-4F7F-8427-A7EEE2E8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416FC-CCBF-4297-8C84-507F8762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3177C-1D0A-420B-920D-03A32841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27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58DE-1380-4764-AD5E-F81C8EAE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0E828-E24A-473B-B06D-8CD934B3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6CD83-5529-4528-B285-FD9ECF02F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BEFFF-806C-4C70-90B6-4E4F6979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7B67A-D317-4BE8-862D-0B0BD977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C1AA7-2AE8-4D36-BA57-020929F2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15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1912-DF4B-471E-AF4A-F6DCC207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EA190-941B-42A4-880A-A25C68BD5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E2485-66CD-433B-AD7E-96EB347DC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66B58-C8B5-4F46-A0D7-A4CBD7E1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EB1CE-BEB7-43EC-B47F-9A1051E2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0B5D6-C05C-4BB1-BCC2-6341E1EF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4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8D359-7682-4BC3-B843-47E8DCB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6E3B-83CB-4C26-99F4-32BA0CDE5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3244-74F6-4F49-9AFF-C9CA97A9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F911-33A9-430F-93B2-3783033578FB}" type="datetimeFigureOut">
              <a:rPr lang="en-AU" smtClean="0"/>
              <a:t>18/5/2023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A05D1-A271-4912-B78E-8B400B67F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A57C5-3A1B-43D8-8582-5337B2750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C422-A942-4539-A21A-7D0596885B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0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hild, group, crowd&#10;&#10;Description automatically generated">
            <a:extLst>
              <a:ext uri="{FF2B5EF4-FFF2-40B4-BE49-F238E27FC236}">
                <a16:creationId xmlns:a16="http://schemas.microsoft.com/office/drawing/2014/main" id="{08FD9C47-58BE-0B42-9DE9-8690417CF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7F7FC-60E5-4021-A884-204EECE18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latin typeface="Merriweather" panose="00000500000000000000" pitchFamily="2" charset="0"/>
              </a:rPr>
              <a:t>UGANDA</a:t>
            </a:r>
            <a:endParaRPr lang="en-AU" sz="6600">
              <a:latin typeface="Merriweather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88971-C00B-46E0-B6E9-64660D78E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387" y="5878562"/>
            <a:ext cx="9078562" cy="592975"/>
          </a:xfrm>
        </p:spPr>
        <p:txBody>
          <a:bodyPr anchor="ctr">
            <a:noAutofit/>
          </a:bodyPr>
          <a:lstStyle/>
          <a:p>
            <a:r>
              <a:rPr lang="en-AU" sz="1800" b="0" i="0" dirty="0">
                <a:effectLst/>
                <a:latin typeface="arial" panose="020B0604020202020204" pitchFamily="34" charset="0"/>
              </a:rPr>
              <a:t>Proverbs    11:25  </a:t>
            </a:r>
          </a:p>
          <a:p>
            <a:r>
              <a:rPr lang="en-AU" sz="1800" b="0" i="0" dirty="0">
                <a:effectLst/>
                <a:latin typeface="arial" panose="020B0604020202020204" pitchFamily="34" charset="0"/>
              </a:rPr>
              <a:t>“</a:t>
            </a:r>
            <a:r>
              <a:rPr lang="en-AU" sz="1800" b="1" i="0" dirty="0">
                <a:effectLst/>
                <a:latin typeface="arial" panose="020B0604020202020204" pitchFamily="34" charset="0"/>
              </a:rPr>
              <a:t>A generous person will prosper; whoever refreshes others will be refreshed</a:t>
            </a:r>
            <a:r>
              <a:rPr lang="en-AU" sz="1800" b="0" i="0" dirty="0">
                <a:effectLst/>
                <a:latin typeface="arial" panose="020B0604020202020204" pitchFamily="34" charset="0"/>
              </a:rPr>
              <a:t>.”</a:t>
            </a:r>
            <a:endParaRPr lang="en-A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3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DC09A-6957-DA43-9443-0AA83A02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457" y="793361"/>
            <a:ext cx="4391024" cy="1323439"/>
          </a:xfrm>
        </p:spPr>
        <p:txBody>
          <a:bodyPr anchor="t">
            <a:norm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UGANDA</a:t>
            </a:r>
            <a:br>
              <a:rPr lang="en-AU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sitting under a tree&#10;&#10;Description automatically generated with medium confidence">
            <a:extLst>
              <a:ext uri="{FF2B5EF4-FFF2-40B4-BE49-F238E27FC236}">
                <a16:creationId xmlns:a16="http://schemas.microsoft.com/office/drawing/2014/main" id="{B1A1B83C-9AE6-9748-891E-4D0116925C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r="11678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DD33-36A4-F942-9346-05F3F911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391" y="1605516"/>
            <a:ext cx="5137040" cy="433808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>
                    <a:alpha val="80000"/>
                  </a:schemeClr>
                </a:solidFill>
              </a:rPr>
              <a:t>U</a:t>
            </a:r>
            <a:r>
              <a:rPr lang="en-AU" dirty="0">
                <a:solidFill>
                  <a:schemeClr val="bg1">
                    <a:alpha val="80000"/>
                  </a:schemeClr>
                </a:solidFill>
              </a:rPr>
              <a:t>ndo the hunger</a:t>
            </a:r>
          </a:p>
          <a:p>
            <a:r>
              <a:rPr lang="en-AU" sz="3600" b="1" dirty="0">
                <a:solidFill>
                  <a:schemeClr val="bg1">
                    <a:alpha val="80000"/>
                  </a:schemeClr>
                </a:solidFill>
              </a:rPr>
              <a:t>G</a:t>
            </a:r>
            <a:r>
              <a:rPr lang="en-AU" dirty="0">
                <a:solidFill>
                  <a:schemeClr val="bg1">
                    <a:alpha val="80000"/>
                  </a:schemeClr>
                </a:solidFill>
              </a:rPr>
              <a:t>ive so they may grow</a:t>
            </a:r>
          </a:p>
          <a:p>
            <a:r>
              <a:rPr lang="en-AU" sz="3600" b="1" dirty="0">
                <a:solidFill>
                  <a:schemeClr val="bg1">
                    <a:alpha val="80000"/>
                  </a:schemeClr>
                </a:solidFill>
              </a:rPr>
              <a:t>A</a:t>
            </a:r>
            <a:r>
              <a:rPr lang="en-AU" dirty="0">
                <a:solidFill>
                  <a:schemeClr val="bg1">
                    <a:alpha val="80000"/>
                  </a:schemeClr>
                </a:solidFill>
              </a:rPr>
              <a:t>lways remember them</a:t>
            </a:r>
          </a:p>
          <a:p>
            <a:r>
              <a:rPr lang="en-AU" sz="3600" b="1" dirty="0">
                <a:solidFill>
                  <a:schemeClr val="bg1">
                    <a:alpha val="80000"/>
                  </a:schemeClr>
                </a:solidFill>
              </a:rPr>
              <a:t>N</a:t>
            </a:r>
            <a:r>
              <a:rPr lang="en-AU" dirty="0">
                <a:solidFill>
                  <a:schemeClr val="bg1">
                    <a:alpha val="80000"/>
                  </a:schemeClr>
                </a:solidFill>
              </a:rPr>
              <a:t>ever forget your blessings</a:t>
            </a:r>
          </a:p>
          <a:p>
            <a:r>
              <a:rPr lang="en-AU" sz="3600" b="1" dirty="0">
                <a:solidFill>
                  <a:schemeClr val="bg1">
                    <a:alpha val="80000"/>
                  </a:schemeClr>
                </a:solidFill>
              </a:rPr>
              <a:t>D</a:t>
            </a:r>
            <a:r>
              <a:rPr lang="en-AU" dirty="0">
                <a:solidFill>
                  <a:schemeClr val="bg1">
                    <a:alpha val="80000"/>
                  </a:schemeClr>
                </a:solidFill>
              </a:rPr>
              <a:t>o as Christ, live fully</a:t>
            </a:r>
          </a:p>
          <a:p>
            <a:r>
              <a:rPr lang="en-AU" sz="3600" b="1" dirty="0">
                <a:solidFill>
                  <a:schemeClr val="bg1">
                    <a:alpha val="80000"/>
                  </a:schemeClr>
                </a:solidFill>
              </a:rPr>
              <a:t>A</a:t>
            </a:r>
            <a:r>
              <a:rPr lang="en-AU" dirty="0">
                <a:solidFill>
                  <a:schemeClr val="bg1">
                    <a:alpha val="80000"/>
                  </a:schemeClr>
                </a:solidFill>
              </a:rPr>
              <a:t>ct justly</a:t>
            </a:r>
          </a:p>
          <a:p>
            <a:endParaRPr lang="en-AU" sz="2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AU" sz="2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386CB2D-D70C-9B4C-9B5E-043B7C466F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-4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D295C-A5E6-8146-BEA5-F363050A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3684090"/>
            <a:ext cx="8276491" cy="18202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LIVE FULLY ACT JUSTLY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A1745-28EA-5744-AF70-DC3F3219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38" y="3977174"/>
            <a:ext cx="11201293" cy="245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0" dirty="0"/>
              <a:t>OUR COLLEGE PILLARS: </a:t>
            </a:r>
          </a:p>
          <a:p>
            <a:r>
              <a:rPr lang="en-US" sz="1600" b="0" dirty="0"/>
              <a:t>Prayer, Learning, Compassion, Stewardship</a:t>
            </a:r>
            <a:endParaRPr lang="en-US" sz="1600" b="0" dirty="0">
              <a:solidFill>
                <a:schemeClr val="accent3">
                  <a:lumMod val="75000"/>
                </a:schemeClr>
              </a:solidFill>
              <a:highlight>
                <a:srgbClr val="C0C0C0"/>
              </a:highlight>
            </a:endParaRPr>
          </a:p>
          <a:p>
            <a:pPr algn="just"/>
            <a:r>
              <a:rPr lang="en-US" sz="1600" b="0" dirty="0"/>
              <a:t>We need to work together to live out our Motto. This can be done through understanding our Pillars</a:t>
            </a:r>
          </a:p>
        </p:txBody>
      </p:sp>
    </p:spTree>
    <p:extLst>
      <p:ext uri="{BB962C8B-B14F-4D97-AF65-F5344CB8AC3E}">
        <p14:creationId xmlns:p14="http://schemas.microsoft.com/office/powerpoint/2010/main" val="1122236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outdoor, person, sky&#10;&#10;Description automatically generated">
            <a:extLst>
              <a:ext uri="{FF2B5EF4-FFF2-40B4-BE49-F238E27FC236}">
                <a16:creationId xmlns:a16="http://schemas.microsoft.com/office/drawing/2014/main" id="{F399CD92-E95B-9F41-B5CC-EAA1AE6C3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1" y="0"/>
            <a:ext cx="1218895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AC374-A2C8-40C7-B8B0-C0BBF622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365125"/>
            <a:ext cx="11512062" cy="877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b="1" dirty="0"/>
              <a:t>PRAYER</a:t>
            </a:r>
            <a:br>
              <a:rPr lang="en-US" sz="1600" dirty="0"/>
            </a:br>
            <a:r>
              <a:rPr lang="en-US" sz="1600" dirty="0"/>
              <a:t>Through prayer we can achieve the impossible. Each one of us can make a difference no matter how big or small…every prayer and good intention 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A6AE2-EE90-7472-E51F-1E63521C08E7}"/>
              </a:ext>
            </a:extLst>
          </p:cNvPr>
          <p:cNvSpPr txBox="1"/>
          <p:nvPr/>
        </p:nvSpPr>
        <p:spPr>
          <a:xfrm>
            <a:off x="480646" y="1372149"/>
            <a:ext cx="5615354" cy="4113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0" dirty="0">
                <a:effectLst/>
              </a:rPr>
              <a:t>God, you have given all peoples </a:t>
            </a:r>
            <a:r>
              <a:rPr lang="en-US" dirty="0"/>
              <a:t>a</a:t>
            </a:r>
            <a:r>
              <a:rPr lang="en-US" i="0" dirty="0">
                <a:effectLst/>
              </a:rPr>
              <a:t> common origin.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It is your will that they be gathered together</a:t>
            </a: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as one family in yourself.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Fill the hearts of humankind with the fire of your love and with the desire to ensure justice for all.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By sharing the good things you give us, may we secure an equality for all our brothers and sisters throughout the world.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May there be an end to division, strife, and war.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May there be a dawning of a truly human society</a:t>
            </a: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built on love and peace.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We ask this in your name.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0874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children sitting at a tab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7D72C796-130A-8440-BEC9-46FF97732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445" b="-1"/>
          <a:stretch/>
        </p:blipFill>
        <p:spPr>
          <a:xfrm>
            <a:off x="3354899" y="2042"/>
            <a:ext cx="9059839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58601-3107-4846-A2DB-4EB67A59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332" y="1099671"/>
            <a:ext cx="5859483" cy="3367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kern="1200" dirty="0">
                <a:latin typeface="+mj-lt"/>
                <a:ea typeface="+mj-ea"/>
                <a:cs typeface="+mj-cs"/>
              </a:rPr>
              <a:t>LEARNING</a:t>
            </a:r>
            <a:br>
              <a:rPr lang="en-US" sz="6600" kern="1200" dirty="0">
                <a:latin typeface="+mj-lt"/>
                <a:ea typeface="+mj-ea"/>
                <a:cs typeface="+mj-cs"/>
              </a:rPr>
            </a:br>
            <a:br>
              <a:rPr lang="en-US" sz="6600" kern="1200" dirty="0">
                <a:latin typeface="+mj-lt"/>
                <a:ea typeface="+mj-ea"/>
                <a:cs typeface="+mj-cs"/>
              </a:rPr>
            </a:br>
            <a:r>
              <a:rPr lang="en-US" sz="1800" dirty="0"/>
              <a:t>As part of the learning, we need to recognize a need and act upon it as St. Mary Mackillop states, never see a need without doing anything about it. </a:t>
            </a:r>
            <a:br>
              <a:rPr lang="en-US" sz="1600" dirty="0"/>
            </a:br>
            <a:endParaRPr lang="en-US" sz="1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7005C0E4-9FB3-B746-B1C0-C2E66E1FF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r="5274"/>
          <a:stretch/>
        </p:blipFill>
        <p:spPr>
          <a:xfrm>
            <a:off x="0" y="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423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BFBC7B6B-7657-7D44-A828-E171C0308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E30FD-BA85-6847-AD34-E7FE9715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59" y="4256993"/>
            <a:ext cx="9078562" cy="20505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COMPASSION</a:t>
            </a:r>
            <a:br>
              <a:rPr lang="en-US" sz="6600" dirty="0"/>
            </a:br>
            <a:r>
              <a:rPr lang="en-US" sz="2000" dirty="0"/>
              <a:t>Together we can watch our community grow in compassion.  Bringing out the smiles and working on leaving them their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5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387400DA-7730-A949-AA2D-84C283B3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2"/>
          <a:stretch/>
        </p:blipFill>
        <p:spPr>
          <a:xfrm>
            <a:off x="-1" y="-7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FEBE0-2604-0F4D-A824-67E29A30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263" y="3340982"/>
            <a:ext cx="6722753" cy="23433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STEWARDSHIP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dirty="0"/>
              <a:t>Taking care of our world, the people, the place, taking on some responsibility, so that we can make a difference where it counts and where it matters. 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We need to recognize the gifts God has given us and share them gifts with others in our communities near and far.</a:t>
            </a:r>
            <a:br>
              <a:rPr lang="en-US" sz="1800" dirty="0"/>
            </a:br>
            <a:endParaRPr lang="en-US" sz="1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B26D9126-4D1A-435C-92FD-2EFD3410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3466"/>
            <a:ext cx="5444264" cy="6374535"/>
          </a:xfrm>
          <a:custGeom>
            <a:avLst/>
            <a:gdLst>
              <a:gd name="connsiteX0" fmla="*/ 2098246 w 5444264"/>
              <a:gd name="connsiteY0" fmla="*/ 0 h 6374535"/>
              <a:gd name="connsiteX1" fmla="*/ 5444264 w 5444264"/>
              <a:gd name="connsiteY1" fmla="*/ 3346018 h 6374535"/>
              <a:gd name="connsiteX2" fmla="*/ 3693157 w 5444264"/>
              <a:gd name="connsiteY2" fmla="*/ 6288190 h 6374535"/>
              <a:gd name="connsiteX3" fmla="*/ 3513916 w 5444264"/>
              <a:gd name="connsiteY3" fmla="*/ 6374535 h 6374535"/>
              <a:gd name="connsiteX4" fmla="*/ 674773 w 5444264"/>
              <a:gd name="connsiteY4" fmla="*/ 6374535 h 6374535"/>
              <a:gd name="connsiteX5" fmla="*/ 432743 w 5444264"/>
              <a:gd name="connsiteY5" fmla="*/ 6248727 h 6374535"/>
              <a:gd name="connsiteX6" fmla="*/ 194223 w 5444264"/>
              <a:gd name="connsiteY6" fmla="*/ 6097845 h 6374535"/>
              <a:gd name="connsiteX7" fmla="*/ 0 w 5444264"/>
              <a:gd name="connsiteY7" fmla="*/ 5950784 h 6374535"/>
              <a:gd name="connsiteX8" fmla="*/ 0 w 5444264"/>
              <a:gd name="connsiteY8" fmla="*/ 741253 h 6374535"/>
              <a:gd name="connsiteX9" fmla="*/ 194222 w 5444264"/>
              <a:gd name="connsiteY9" fmla="*/ 594191 h 6374535"/>
              <a:gd name="connsiteX10" fmla="*/ 2098246 w 5444264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4264" h="6374535">
                <a:moveTo>
                  <a:pt x="2098246" y="0"/>
                </a:moveTo>
                <a:cubicBezTo>
                  <a:pt x="3946201" y="0"/>
                  <a:pt x="5444264" y="1498063"/>
                  <a:pt x="5444264" y="3346018"/>
                </a:cubicBezTo>
                <a:cubicBezTo>
                  <a:pt x="5444264" y="4616487"/>
                  <a:pt x="4736195" y="5721578"/>
                  <a:pt x="3693157" y="6288190"/>
                </a:cubicBezTo>
                <a:lnTo>
                  <a:pt x="3513916" y="6374535"/>
                </a:lnTo>
                <a:lnTo>
                  <a:pt x="674773" y="6374535"/>
                </a:lnTo>
                <a:lnTo>
                  <a:pt x="432743" y="6248727"/>
                </a:lnTo>
                <a:cubicBezTo>
                  <a:pt x="351001" y="6201724"/>
                  <a:pt x="271431" y="6151368"/>
                  <a:pt x="194223" y="6097845"/>
                </a:cubicBezTo>
                <a:lnTo>
                  <a:pt x="0" y="5950784"/>
                </a:lnTo>
                <a:lnTo>
                  <a:pt x="0" y="741253"/>
                </a:lnTo>
                <a:lnTo>
                  <a:pt x="194222" y="594191"/>
                </a:lnTo>
                <a:cubicBezTo>
                  <a:pt x="734681" y="219535"/>
                  <a:pt x="1390826" y="0"/>
                  <a:pt x="209824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person, tree, outdoor, crowd&#10;&#10;Description automatically generated">
            <a:extLst>
              <a:ext uri="{FF2B5EF4-FFF2-40B4-BE49-F238E27FC236}">
                <a16:creationId xmlns:a16="http://schemas.microsoft.com/office/drawing/2014/main" id="{D64469BD-7E2C-3541-9C05-672D1B5C8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r="27880" b="1"/>
          <a:stretch/>
        </p:blipFill>
        <p:spPr>
          <a:xfrm>
            <a:off x="20" y="647373"/>
            <a:ext cx="5280336" cy="6210629"/>
          </a:xfrm>
          <a:custGeom>
            <a:avLst/>
            <a:gdLst/>
            <a:ahLst/>
            <a:cxnLst/>
            <a:rect l="l" t="t" r="r" b="b"/>
            <a:pathLst>
              <a:path w="5280356" h="6210629">
                <a:moveTo>
                  <a:pt x="2098244" y="0"/>
                </a:moveTo>
                <a:cubicBezTo>
                  <a:pt x="3855676" y="0"/>
                  <a:pt x="5280356" y="1424680"/>
                  <a:pt x="5280356" y="3182112"/>
                </a:cubicBezTo>
                <a:cubicBezTo>
                  <a:pt x="5280356" y="4500186"/>
                  <a:pt x="4478974" y="5631087"/>
                  <a:pt x="3336866" y="6114158"/>
                </a:cubicBezTo>
                <a:lnTo>
                  <a:pt x="3073287" y="6210629"/>
                </a:lnTo>
                <a:lnTo>
                  <a:pt x="1128432" y="6210629"/>
                </a:lnTo>
                <a:lnTo>
                  <a:pt x="1004127" y="6171135"/>
                </a:lnTo>
                <a:cubicBezTo>
                  <a:pt x="662964" y="6046219"/>
                  <a:pt x="349154" y="5864559"/>
                  <a:pt x="74125" y="5637585"/>
                </a:cubicBezTo>
                <a:lnTo>
                  <a:pt x="0" y="5570216"/>
                </a:lnTo>
                <a:lnTo>
                  <a:pt x="0" y="794009"/>
                </a:lnTo>
                <a:lnTo>
                  <a:pt x="74125" y="726640"/>
                </a:lnTo>
                <a:cubicBezTo>
                  <a:pt x="624182" y="272693"/>
                  <a:pt x="1329368" y="0"/>
                  <a:pt x="2098244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1832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ree, outdoor, person, ground&#10;&#10;Description automatically generated">
            <a:extLst>
              <a:ext uri="{FF2B5EF4-FFF2-40B4-BE49-F238E27FC236}">
                <a16:creationId xmlns:a16="http://schemas.microsoft.com/office/drawing/2014/main" id="{4C28B6FA-DAE4-F34A-8F18-6484BA0EB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3" r="-4" b="-4"/>
          <a:stretch/>
        </p:blipFill>
        <p:spPr>
          <a:xfrm>
            <a:off x="5506424" y="8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943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outdoor, person, ground&#10;&#10;Description automatically generated">
            <a:extLst>
              <a:ext uri="{FF2B5EF4-FFF2-40B4-BE49-F238E27FC236}">
                <a16:creationId xmlns:a16="http://schemas.microsoft.com/office/drawing/2014/main" id="{4AAE34E6-2D87-EF44-8C76-61F720B3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 r="-1" b="-1"/>
          <a:stretch/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B95A5-DCEC-9848-ABB3-CC17D2277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721789"/>
            <a:ext cx="5977223" cy="1536192"/>
          </a:xfrm>
        </p:spPr>
        <p:txBody>
          <a:bodyPr>
            <a:normAutofit fontScale="90000"/>
          </a:bodyPr>
          <a:lstStyle/>
          <a:p>
            <a:br>
              <a:rPr lang="en-US" sz="2100" dirty="0">
                <a:solidFill>
                  <a:srgbClr val="FFFFFF"/>
                </a:solidFill>
              </a:rPr>
            </a:b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We will be asking that each family donates $20.00.</a:t>
            </a:r>
            <a:br>
              <a:rPr lang="en-US" sz="2100" dirty="0">
                <a:solidFill>
                  <a:srgbClr val="FFFFFF"/>
                </a:solidFill>
              </a:rPr>
            </a:br>
            <a:br>
              <a:rPr lang="en-US" sz="2100" dirty="0">
                <a:solidFill>
                  <a:srgbClr val="FFFFFF"/>
                </a:solidFill>
              </a:rPr>
            </a:b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9253C-D9B6-674B-8ADF-78F13AC72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6" y="764610"/>
            <a:ext cx="9144000" cy="93325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Twenty Dollar Donation ($20.00)</a:t>
            </a: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ss, outdoor, person, sky&#10;&#10;Description automatically generated">
            <a:extLst>
              <a:ext uri="{FF2B5EF4-FFF2-40B4-BE49-F238E27FC236}">
                <a16:creationId xmlns:a16="http://schemas.microsoft.com/office/drawing/2014/main" id="{ECD11EB3-1CEA-7545-8558-AF2EA3C9F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4" r="9091" b="168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741B9-D9EE-6149-853D-3C8CCF71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" y="4400550"/>
            <a:ext cx="10434897" cy="10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TOGETHER WE CAN DO THIS!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RCCS Blue">
      <a:dk1>
        <a:srgbClr val="9F0546"/>
      </a:dk1>
      <a:lt1>
        <a:srgbClr val="FFFFFF"/>
      </a:lt1>
      <a:dk2>
        <a:srgbClr val="2B4D6F"/>
      </a:dk2>
      <a:lt2>
        <a:srgbClr val="FFFFFF"/>
      </a:lt2>
      <a:accent1>
        <a:srgbClr val="76AEDA"/>
      </a:accent1>
      <a:accent2>
        <a:srgbClr val="9F0546"/>
      </a:accent2>
      <a:accent3>
        <a:srgbClr val="2B4D6F"/>
      </a:accent3>
      <a:accent4>
        <a:srgbClr val="76AEDA"/>
      </a:accent4>
      <a:accent5>
        <a:srgbClr val="9F0546"/>
      </a:accent5>
      <a:accent6>
        <a:srgbClr val="2B4D6F"/>
      </a:accent6>
      <a:hlink>
        <a:srgbClr val="0563C1"/>
      </a:hlink>
      <a:folHlink>
        <a:srgbClr val="954F72"/>
      </a:folHlink>
    </a:clrScheme>
    <a:fontScheme name="CRCCS Fonts">
      <a:majorFont>
        <a:latin typeface="Merriweath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4B383672-A8D8-4E21-9EBD-2FD0DE56BC8F}" vid="{D1379078-9495-4D30-9443-DC0B71361F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6225</TotalTime>
  <Words>410</Words>
  <Application>Microsoft Macintosh PowerPoint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Merriweather</vt:lpstr>
      <vt:lpstr>Open Sans</vt:lpstr>
      <vt:lpstr>Office Theme</vt:lpstr>
      <vt:lpstr>UGANDA</vt:lpstr>
      <vt:lpstr>UGANDA </vt:lpstr>
      <vt:lpstr>LIVE FULLY ACT JUSTLY </vt:lpstr>
      <vt:lpstr>PRAYER Through prayer we can achieve the impossible. Each one of us can make a difference no matter how big or small…every prayer and good intention counts</vt:lpstr>
      <vt:lpstr>LEARNING  As part of the learning, we need to recognize a need and act upon it as St. Mary Mackillop states, never see a need without doing anything about it.  </vt:lpstr>
      <vt:lpstr>COMPASSION Together we can watch our community grow in compassion.  Bringing out the smiles and working on leaving them their </vt:lpstr>
      <vt:lpstr>STEWARDSHIP Taking care of our world, the people, the place, taking on some responsibility, so that we can make a difference where it counts and where it matters.   We need to recognize the gifts God has given us and share them gifts with others in our communities near and far. </vt:lpstr>
      <vt:lpstr>  We will be asking that each family donates $20.00.  </vt:lpstr>
      <vt:lpstr>TOGETHER WE CAN DO THIS!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Matilda Mattar</dc:creator>
  <cp:lastModifiedBy>Matilda Mattar</cp:lastModifiedBy>
  <cp:revision>33</cp:revision>
  <cp:lastPrinted>2023-02-14T22:07:00Z</cp:lastPrinted>
  <dcterms:created xsi:type="dcterms:W3CDTF">2021-05-14T09:49:11Z</dcterms:created>
  <dcterms:modified xsi:type="dcterms:W3CDTF">2023-05-18T02:16:44Z</dcterms:modified>
</cp:coreProperties>
</file>